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77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73" d="100"/>
          <a:sy n="73" d="100"/>
        </p:scale>
        <p:origin x="40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414E3-2F6D-4838-525D-0303137B0D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08744E-DEF5-60CB-DA03-17737AFE95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8173F-A2DD-BEE1-6211-5BB1C008B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57B1E-CFF6-44AD-8DA2-9A2E881174A9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30546B-3E02-5A08-E973-B8EDC7B5A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6D897-4764-1306-2B86-438F05D3C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9E879-DC9F-4E1E-9A49-91574C6DB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911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40ABE-48E3-F919-25A0-E3BA834C7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71AE77-BFB2-3492-9826-010CFC8DF5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558E95-7AFB-AA3E-D0ED-3CBBAD65A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57B1E-CFF6-44AD-8DA2-9A2E881174A9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61C79B-4279-E55B-35DB-C7918D501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663654-0109-7389-04FF-6D0E6BF43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9E879-DC9F-4E1E-9A49-91574C6DB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157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6F3D78-34ED-F014-8415-A86E38786C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4F67DE-1426-7C02-4414-981D453756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E42C0F-4723-BA8A-4D23-30C7C585E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57B1E-CFF6-44AD-8DA2-9A2E881174A9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8BBDF-A52B-AF84-2DCA-A23C32CF8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D0ACEE-F204-E653-C4A9-D3012F567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9E879-DC9F-4E1E-9A49-91574C6DB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43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6B4AC-0ED9-4FBF-7702-B894FAF6E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56E51A-9D77-AE3E-4AE2-F882890D2D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DFB709-5853-11A2-ACDE-7C793DA16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57B1E-CFF6-44AD-8DA2-9A2E881174A9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889A78-D043-BAAE-DBE8-1AE31FC76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2C771-831B-9DAE-FBC8-618B3F644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9E879-DC9F-4E1E-9A49-91574C6DB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6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3A7B7-CDBE-0606-E9A7-41158EBD0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1B49E9-08CB-9D65-9889-3D3D9A70C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304F53-363D-C62E-1FB4-E7E99F269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57B1E-CFF6-44AD-8DA2-9A2E881174A9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334D91-4585-1FB7-83A6-DADE35EA4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490768-0820-5D61-B608-12C872599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9E879-DC9F-4E1E-9A49-91574C6DB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794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4ECCF-4DF9-F85F-453B-6D0511FD2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F2B37-2134-7971-977B-64101118CA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EF4778-E5BC-1B75-136C-F3312AB529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401D3B-F6C2-9477-116A-0C4D4C872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57B1E-CFF6-44AD-8DA2-9A2E881174A9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158CB4-9ED5-146C-AB0E-A790E067B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F43AB6-A29D-EFC9-D435-12FF97A69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9E879-DC9F-4E1E-9A49-91574C6DB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864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185DB-39E7-8E3C-3509-D8ADAF202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CE190B-A631-DEFB-56FB-5DA3E9E22B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6BCDAD-F8D9-0CA2-AF38-7B60BDB3A2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E85674-17E2-91CC-F7EA-B18F550A2D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65DD67-B4FF-C199-B14D-F2087B8F8D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A5F2DC-B85A-57E1-B95F-8EEAB6983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57B1E-CFF6-44AD-8DA2-9A2E881174A9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AB87DE-00BD-8BD9-BE30-C772A407E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F9A9C0-E0D4-8514-98B3-6AD3BC1F0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9E879-DC9F-4E1E-9A49-91574C6DB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676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4FBD8-2488-B482-2C32-BD0B9F5E4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CE8DFE-ED38-B141-4C31-E98067B6C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57B1E-CFF6-44AD-8DA2-9A2E881174A9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9E7A0-EF9B-A6D0-E73C-A6ACC3A31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1BCB00-9280-2E01-D2DB-A6DE1AB26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9E879-DC9F-4E1E-9A49-91574C6DB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93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774B3A-DD8F-5C40-C05A-445A25FA7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57B1E-CFF6-44AD-8DA2-9A2E881174A9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0D13D2-80D0-656D-EFD3-D880E479C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E406BB-6A13-5C69-D19F-B495AA1E0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9E879-DC9F-4E1E-9A49-91574C6DB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684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BCB75-A936-A036-A073-2684B0676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27F35-5FCC-50A4-73E5-5D4291454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3D8B01-92C1-4C37-2550-711FD6950C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7E6B95-2306-6DE8-81DE-EEA05DA8A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57B1E-CFF6-44AD-8DA2-9A2E881174A9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247252-30ED-163D-792E-DA1BC5BEE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674570-E8BE-41DF-84EC-7624841EF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9E879-DC9F-4E1E-9A49-91574C6DB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48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8095E-280B-9BC7-069A-DBA836169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4D8CA9-9F90-C114-8579-4AE3049987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E820A0-37DC-102B-07F6-BFE27D7431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EAA05E-2096-5F95-603F-5F6DE8DE0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57B1E-CFF6-44AD-8DA2-9A2E881174A9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F1853B-DB51-0A62-3BDC-9963B7AF2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691D46-9AC8-6426-24B7-A7FDAC654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9E879-DC9F-4E1E-9A49-91574C6DB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468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7A31FF-F84F-8E03-C781-572C75EFB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50B2CF-37D0-F540-1B52-5F9C0441BC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78D304-1E66-7FB5-2984-BCAABF0A01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357B1E-CFF6-44AD-8DA2-9A2E881174A9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C7549B-8E72-0201-2E7E-C27ACE7FD6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334D8-0022-510B-9862-4496927AE8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29E879-DC9F-4E1E-9A49-91574C6DB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22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LOJw014MjBA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FEF709-24AF-FFCA-0D15-E698904B1941}"/>
              </a:ext>
            </a:extLst>
          </p:cNvPr>
          <p:cNvSpPr/>
          <p:nvPr/>
        </p:nvSpPr>
        <p:spPr>
          <a:xfrm>
            <a:off x="3478552" y="260444"/>
            <a:ext cx="5234896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Part 8-</a:t>
            </a:r>
          </a:p>
          <a:p>
            <a:pPr algn="ctr"/>
            <a:r>
              <a:rPr lang="en-US" sz="5400" b="1" dirty="0">
                <a:ln/>
                <a:solidFill>
                  <a:schemeClr val="accent4"/>
                </a:solidFill>
              </a:rPr>
              <a:t>Great Basin </a:t>
            </a:r>
          </a:p>
          <a:p>
            <a:pPr algn="ctr"/>
            <a:r>
              <a:rPr lang="en-US" sz="5400" b="1" dirty="0">
                <a:ln/>
                <a:solidFill>
                  <a:schemeClr val="accent4"/>
                </a:solidFill>
              </a:rPr>
              <a:t>and </a:t>
            </a:r>
          </a:p>
          <a:p>
            <a:pPr algn="ctr"/>
            <a:r>
              <a:rPr lang="en-US" sz="5400" b="1" dirty="0">
                <a:ln/>
                <a:solidFill>
                  <a:schemeClr val="accent4"/>
                </a:solidFill>
              </a:rPr>
              <a:t>Plateau</a:t>
            </a:r>
          </a:p>
          <a:p>
            <a:pPr algn="ctr"/>
            <a:r>
              <a:rPr lang="en-US" sz="5400" b="1" dirty="0">
                <a:ln/>
                <a:solidFill>
                  <a:schemeClr val="accent4"/>
                </a:solidFill>
              </a:rPr>
              <a:t>Native Americans</a:t>
            </a:r>
          </a:p>
        </p:txBody>
      </p:sp>
    </p:spTree>
    <p:extLst>
      <p:ext uri="{BB962C8B-B14F-4D97-AF65-F5344CB8AC3E}">
        <p14:creationId xmlns:p14="http://schemas.microsoft.com/office/powerpoint/2010/main" val="1210977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6C236B-83A4-B651-3EC6-2B1A03F661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19505"/>
          <a:stretch/>
        </p:blipFill>
        <p:spPr>
          <a:xfrm>
            <a:off x="83092" y="437556"/>
            <a:ext cx="6186992" cy="5982344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92FD541-795C-8AC1-0F41-506BF6BBA7FC}"/>
              </a:ext>
            </a:extLst>
          </p:cNvPr>
          <p:cNvSpPr txBox="1"/>
          <p:nvPr/>
        </p:nvSpPr>
        <p:spPr>
          <a:xfrm>
            <a:off x="7035529" y="746728"/>
            <a:ext cx="4391024" cy="268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>
                    <a:alpha val="80000"/>
                  </a:schemeClr>
                </a:solidFill>
                <a:latin typeface="Bookman Old Style" panose="02050604050505020204" pitchFamily="18" charset="0"/>
              </a:rPr>
              <a:t>Some of the tribes that lived in this region were the Western Shoshone, the Ute, the Paiute, and the Washoe.</a:t>
            </a:r>
          </a:p>
        </p:txBody>
      </p:sp>
    </p:spTree>
    <p:extLst>
      <p:ext uri="{BB962C8B-B14F-4D97-AF65-F5344CB8AC3E}">
        <p14:creationId xmlns:p14="http://schemas.microsoft.com/office/powerpoint/2010/main" val="2763095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2FD541-795C-8AC1-0F41-506BF6BBA7FC}"/>
              </a:ext>
            </a:extLst>
          </p:cNvPr>
          <p:cNvSpPr txBox="1"/>
          <p:nvPr/>
        </p:nvSpPr>
        <p:spPr>
          <a:xfrm>
            <a:off x="8908867" y="483381"/>
            <a:ext cx="3450956" cy="47945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rgbClr val="FFFFFF"/>
                </a:solidFill>
                <a:latin typeface="Bookman Old Style" panose="02050604050505020204" pitchFamily="18" charset="0"/>
                <a:ea typeface="+mj-ea"/>
                <a:cs typeface="+mj-cs"/>
              </a:rPr>
              <a:t>Many of these tribes spoke similar languages.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5C6D68-918B-9813-BBAC-49289C3FFC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64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55311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689735-BC38-7474-4F19-575EA91AF4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14" t="31818" r="4177"/>
          <a:stretch/>
        </p:blipFill>
        <p:spPr>
          <a:xfrm>
            <a:off x="19" y="9635"/>
            <a:ext cx="12191981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5" y="-1524511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D4CD38B-70C9-EAEA-19DF-2EF9DD05A6C5}"/>
              </a:ext>
            </a:extLst>
          </p:cNvPr>
          <p:cNvSpPr/>
          <p:nvPr/>
        </p:nvSpPr>
        <p:spPr>
          <a:xfrm>
            <a:off x="404553" y="3091928"/>
            <a:ext cx="9078562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cap="none" spc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</a:rPr>
              <a:t>Plateau Native Americans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769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297A0B-930F-69C7-5CF7-324246CC9267}"/>
              </a:ext>
            </a:extLst>
          </p:cNvPr>
          <p:cNvSpPr txBox="1"/>
          <p:nvPr/>
        </p:nvSpPr>
        <p:spPr>
          <a:xfrm>
            <a:off x="6573520" y="833120"/>
            <a:ext cx="51816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The Plateau Native Americans lived on the high plateau region between the Cascade Mountain Range and the Rocky Mountain Range.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C4D7F9-E933-7A80-25DA-BBCA92C67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05" y="286385"/>
            <a:ext cx="6175375" cy="617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709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58957C-1061-7B3C-ACBB-A888CE79DC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1" t="4664" r="7920" b="6788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5" y="-1524511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297A0B-930F-69C7-5CF7-324246CC9267}"/>
              </a:ext>
            </a:extLst>
          </p:cNvPr>
          <p:cNvSpPr txBox="1"/>
          <p:nvPr/>
        </p:nvSpPr>
        <p:spPr>
          <a:xfrm>
            <a:off x="404553" y="3091928"/>
            <a:ext cx="9078562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1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Some of these tribes include the Flathead, Spokane, Nez Perce, and Yakama.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1622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297A0B-930F-69C7-5CF7-324246CC9267}"/>
              </a:ext>
            </a:extLst>
          </p:cNvPr>
          <p:cNvSpPr txBox="1"/>
          <p:nvPr/>
        </p:nvSpPr>
        <p:spPr>
          <a:xfrm>
            <a:off x="203200" y="406400"/>
            <a:ext cx="115925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These Native Americans relied on wild foods.  Fishing for salmon, trout, eel, and other fish were caught in the local rivers.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D6AB0E-A152-B9CA-E6C6-C1EA2A9E0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2639810"/>
            <a:ext cx="6085840" cy="4062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86026C-75B7-255C-AB11-37092CBF1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6187" y="2843955"/>
            <a:ext cx="5370694" cy="355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8933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297A0B-930F-69C7-5CF7-324246CC9267}"/>
              </a:ext>
            </a:extLst>
          </p:cNvPr>
          <p:cNvSpPr txBox="1"/>
          <p:nvPr/>
        </p:nvSpPr>
        <p:spPr>
          <a:xfrm>
            <a:off x="203200" y="365760"/>
            <a:ext cx="115925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They also hunted for deer, elk, bear, caribou and small game.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6FBBBC-1174-F630-CCC2-F087398A8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480" y="1780639"/>
            <a:ext cx="7620000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7575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297A0B-930F-69C7-5CF7-324246CC9267}"/>
              </a:ext>
            </a:extLst>
          </p:cNvPr>
          <p:cNvSpPr txBox="1"/>
          <p:nvPr/>
        </p:nvSpPr>
        <p:spPr>
          <a:xfrm>
            <a:off x="203200" y="457200"/>
            <a:ext cx="115925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They also ate plants that they gathered like roots, bulbs, onions, and berries.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A7B94E-C1DE-7CEB-7AFC-EB0E3822D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2170" y="1967551"/>
            <a:ext cx="7645910" cy="460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8430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05265DC-CF6B-4AE8-B3F3-2A7A16374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44FDBB-1AC7-92E3-03D7-ABB85F627A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648" b="16939"/>
          <a:stretch/>
        </p:blipFill>
        <p:spPr>
          <a:xfrm>
            <a:off x="20" y="2"/>
            <a:ext cx="12191980" cy="3418853"/>
          </a:xfrm>
          <a:custGeom>
            <a:avLst/>
            <a:gdLst/>
            <a:ahLst/>
            <a:cxnLst/>
            <a:rect l="l" t="t" r="r" b="b"/>
            <a:pathLst>
              <a:path w="12192000" h="3418853">
                <a:moveTo>
                  <a:pt x="0" y="0"/>
                </a:moveTo>
                <a:lnTo>
                  <a:pt x="12192000" y="0"/>
                </a:lnTo>
                <a:lnTo>
                  <a:pt x="12192000" y="227978"/>
                </a:lnTo>
                <a:lnTo>
                  <a:pt x="12192000" y="2065168"/>
                </a:lnTo>
                <a:lnTo>
                  <a:pt x="12192000" y="3342653"/>
                </a:lnTo>
                <a:lnTo>
                  <a:pt x="9439275" y="3418853"/>
                </a:lnTo>
                <a:lnTo>
                  <a:pt x="5572127" y="3171203"/>
                </a:lnTo>
                <a:lnTo>
                  <a:pt x="0" y="3342653"/>
                </a:lnTo>
                <a:lnTo>
                  <a:pt x="0" y="2065168"/>
                </a:lnTo>
                <a:lnTo>
                  <a:pt x="0" y="227978"/>
                </a:lnTo>
                <a:close/>
              </a:path>
            </a:pathLst>
          </a:cu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7EA779C-87BF-454F-919D-A3DA98FD8A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59818"/>
            <a:ext cx="12192000" cy="757168"/>
            <a:chOff x="0" y="2959818"/>
            <a:chExt cx="12192000" cy="757168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8C2E702-9A3E-420B-81FC-693685CAF6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AA40418-2F7D-4A2A-84C0-1A72B0307C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3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9297A0B-930F-69C7-5CF7-324246CC9267}"/>
              </a:ext>
            </a:extLst>
          </p:cNvPr>
          <p:cNvSpPr txBox="1"/>
          <p:nvPr/>
        </p:nvSpPr>
        <p:spPr>
          <a:xfrm>
            <a:off x="712922" y="4197093"/>
            <a:ext cx="10644053" cy="16488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>
                    <a:alpha val="80000"/>
                  </a:schemeClr>
                </a:solidFill>
                <a:latin typeface="Bookman Old Style" panose="02050604050505020204" pitchFamily="18" charset="0"/>
              </a:rPr>
              <a:t>The Plateau Indians lived in permanent villages in the winter and more mobile villages or camps near good hunting spots during the rest of the year.</a:t>
            </a:r>
          </a:p>
        </p:txBody>
      </p:sp>
    </p:spTree>
    <p:extLst>
      <p:ext uri="{BB962C8B-B14F-4D97-AF65-F5344CB8AC3E}">
        <p14:creationId xmlns:p14="http://schemas.microsoft.com/office/powerpoint/2010/main" val="40937099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297A0B-930F-69C7-5CF7-324246CC9267}"/>
              </a:ext>
            </a:extLst>
          </p:cNvPr>
          <p:cNvSpPr txBox="1"/>
          <p:nvPr/>
        </p:nvSpPr>
        <p:spPr>
          <a:xfrm>
            <a:off x="203200" y="457200"/>
            <a:ext cx="115925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Their homes were usually one of two types, the pit house or the mat-covered house.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3160CB-188C-495A-887E-666271362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8959" y="1869439"/>
            <a:ext cx="6400801" cy="47565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5412C2-19E0-1F00-ABD5-BA486BD85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40" y="1869439"/>
            <a:ext cx="5405120" cy="43565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E61BF1-C0BF-3EF2-8568-1B2C15346945}"/>
              </a:ext>
            </a:extLst>
          </p:cNvPr>
          <p:cNvSpPr txBox="1"/>
          <p:nvPr/>
        </p:nvSpPr>
        <p:spPr>
          <a:xfrm>
            <a:off x="2480758" y="6400800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902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EA964B9-91EC-D43B-056D-3695C318C0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5" t="8593" r="8056" b="23901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5" y="-1524511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2CC55F-3658-CF3C-EE69-50BE6DE357B7}"/>
              </a:ext>
            </a:extLst>
          </p:cNvPr>
          <p:cNvSpPr/>
          <p:nvPr/>
        </p:nvSpPr>
        <p:spPr>
          <a:xfrm>
            <a:off x="404553" y="3091928"/>
            <a:ext cx="9078562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cap="none" spc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</a:rPr>
              <a:t>Great Basin Native Americans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1676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297A0B-930F-69C7-5CF7-324246CC9267}"/>
              </a:ext>
            </a:extLst>
          </p:cNvPr>
          <p:cNvSpPr txBox="1"/>
          <p:nvPr/>
        </p:nvSpPr>
        <p:spPr>
          <a:xfrm>
            <a:off x="203200" y="457200"/>
            <a:ext cx="115925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They wore bark breechcloths or bark ponchos.  As time went on, they wore clothing made from leather and fur.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8AFF65-A848-9CD1-1C20-3F5FCC32C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2710" y="2499360"/>
            <a:ext cx="5647322" cy="410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2968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297A0B-930F-69C7-5CF7-324246CC9267}"/>
              </a:ext>
            </a:extLst>
          </p:cNvPr>
          <p:cNvSpPr txBox="1"/>
          <p:nvPr/>
        </p:nvSpPr>
        <p:spPr>
          <a:xfrm>
            <a:off x="203200" y="152400"/>
            <a:ext cx="115925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The Plateau Native Americans often traded with tribes from other regions like the Great Basin, Plains, California, and the Northwest Coast.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575A3D-A02B-B07D-90B3-40185A6AE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2960" y="2746436"/>
            <a:ext cx="5273040" cy="395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4543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297A0B-930F-69C7-5CF7-324246CC9267}"/>
              </a:ext>
            </a:extLst>
          </p:cNvPr>
          <p:cNvSpPr txBox="1"/>
          <p:nvPr/>
        </p:nvSpPr>
        <p:spPr>
          <a:xfrm>
            <a:off x="203200" y="457200"/>
            <a:ext cx="115925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Plateau culture often emphasized the sharing of necessities like food resources and fishing and hunting sites.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81FBE2-EDCD-92D4-BF90-773A8EAA1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" y="2411870"/>
            <a:ext cx="5318760" cy="40998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981A28-4ADD-2729-6CE8-27FEE0098F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2489200"/>
            <a:ext cx="5742973" cy="396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1455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297A0B-930F-69C7-5CF7-324246CC9267}"/>
              </a:ext>
            </a:extLst>
          </p:cNvPr>
          <p:cNvSpPr txBox="1"/>
          <p:nvPr/>
        </p:nvSpPr>
        <p:spPr>
          <a:xfrm>
            <a:off x="203200" y="182880"/>
            <a:ext cx="115925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The Plateau Indians practiced animism as their religion and required vision quests for boys and recommended it for girls.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74E12D-15B9-32BC-7DFC-9837136B8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7281" y="2254213"/>
            <a:ext cx="4595812" cy="441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3418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44A7F5-9847-7872-9AF3-32DEB44576A8}"/>
              </a:ext>
            </a:extLst>
          </p:cNvPr>
          <p:cNvSpPr/>
          <p:nvPr/>
        </p:nvSpPr>
        <p:spPr>
          <a:xfrm>
            <a:off x="3966381" y="629084"/>
            <a:ext cx="4024115" cy="923330"/>
          </a:xfrm>
          <a:prstGeom prst="rect">
            <a:avLst/>
          </a:prstGeom>
          <a:solidFill>
            <a:srgbClr val="FF000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Exit Question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EAC6D4-5A7E-9984-7EFD-7AE9430AD479}"/>
              </a:ext>
            </a:extLst>
          </p:cNvPr>
          <p:cNvSpPr txBox="1"/>
          <p:nvPr/>
        </p:nvSpPr>
        <p:spPr>
          <a:xfrm>
            <a:off x="276497" y="1998617"/>
            <a:ext cx="116390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Why do you think the people living in the Great Basin and Plateau cultural areas were more nomadic than in other areas?</a:t>
            </a:r>
          </a:p>
        </p:txBody>
      </p:sp>
    </p:spTree>
    <p:extLst>
      <p:ext uri="{BB962C8B-B14F-4D97-AF65-F5344CB8AC3E}">
        <p14:creationId xmlns:p14="http://schemas.microsoft.com/office/powerpoint/2010/main" val="26089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Slide Background">
            <a:extLst>
              <a:ext uri="{FF2B5EF4-FFF2-40B4-BE49-F238E27FC236}">
                <a16:creationId xmlns:a16="http://schemas.microsoft.com/office/drawing/2014/main" id="{B210AC1D-4063-4C6E-9528-FA9C4C0C1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0">
            <a:extLst>
              <a:ext uri="{FF2B5EF4-FFF2-40B4-BE49-F238E27FC236}">
                <a16:creationId xmlns:a16="http://schemas.microsoft.com/office/drawing/2014/main" id="{02F8C595-E68C-4306-AED8-DC7826A0A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7A88AF-8208-1AB8-C93E-BE8D3CA136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3" r="6226"/>
          <a:stretch/>
        </p:blipFill>
        <p:spPr>
          <a:xfrm>
            <a:off x="-1" y="-2"/>
            <a:ext cx="6096001" cy="68580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2FD541-795C-8AC1-0F41-506BF6BBA7FC}"/>
              </a:ext>
            </a:extLst>
          </p:cNvPr>
          <p:cNvSpPr txBox="1"/>
          <p:nvPr/>
        </p:nvSpPr>
        <p:spPr>
          <a:xfrm>
            <a:off x="6602278" y="1152889"/>
            <a:ext cx="5083444" cy="37698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latin typeface="Bookman Old Style" panose="02050604050505020204" pitchFamily="18" charset="0"/>
              </a:rPr>
              <a:t>The Native Americans living in the Great Basin region occupied an area between the Rocky Mountains and the Sierra Nevada Mountains.</a:t>
            </a:r>
          </a:p>
        </p:txBody>
      </p:sp>
    </p:spTree>
    <p:extLst>
      <p:ext uri="{BB962C8B-B14F-4D97-AF65-F5344CB8AC3E}">
        <p14:creationId xmlns:p14="http://schemas.microsoft.com/office/powerpoint/2010/main" val="896769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1A75659-5A6F-4F77-9679-678A00B9D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Tent in nature">
            <a:extLst>
              <a:ext uri="{FF2B5EF4-FFF2-40B4-BE49-F238E27FC236}">
                <a16:creationId xmlns:a16="http://schemas.microsoft.com/office/drawing/2014/main" id="{86BE606C-3F15-E6E1-C76B-8451847E13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34" r="10325" b="-1"/>
          <a:stretch/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30A3A45-140E-431E-AED0-07EF83631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35399" y="0"/>
            <a:ext cx="9756601" cy="6858000"/>
          </a:xfrm>
          <a:prstGeom prst="rect">
            <a:avLst/>
          </a:prstGeom>
          <a:gradFill>
            <a:gsLst>
              <a:gs pos="53000">
                <a:schemeClr val="tx1"/>
              </a:gs>
              <a:gs pos="35000">
                <a:schemeClr val="tx1">
                  <a:alpha val="76000"/>
                </a:schemeClr>
              </a:gs>
              <a:gs pos="19000">
                <a:schemeClr val="tx1">
                  <a:alpha val="4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687333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53018" y="2443480"/>
            <a:ext cx="3218688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2FD541-795C-8AC1-0F41-506BF6BBA7FC}"/>
              </a:ext>
            </a:extLst>
          </p:cNvPr>
          <p:cNvSpPr txBox="1"/>
          <p:nvPr/>
        </p:nvSpPr>
        <p:spPr>
          <a:xfrm>
            <a:off x="6518304" y="2732717"/>
            <a:ext cx="5782162" cy="30221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</a:rPr>
              <a:t>The people living in the different tribes lived a nomadic lifestyle, which means they moved around throughout the year in search of food.</a:t>
            </a:r>
          </a:p>
        </p:txBody>
      </p:sp>
    </p:spTree>
    <p:extLst>
      <p:ext uri="{BB962C8B-B14F-4D97-AF65-F5344CB8AC3E}">
        <p14:creationId xmlns:p14="http://schemas.microsoft.com/office/powerpoint/2010/main" val="1718918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708009-9E1B-20FA-3CB9-D8609AA002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47" t="9091" r="27217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2FD541-795C-8AC1-0F41-506BF6BBA7FC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latin typeface="Bookman Old Style" panose="02050604050505020204" pitchFamily="18" charset="0"/>
                <a:ea typeface="+mj-ea"/>
                <a:cs typeface="+mj-cs"/>
              </a:rPr>
              <a:t>These Native Americans knew the land and the natural cycles well.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8527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2FD541-795C-8AC1-0F41-506BF6BBA7FC}"/>
              </a:ext>
            </a:extLst>
          </p:cNvPr>
          <p:cNvSpPr txBox="1"/>
          <p:nvPr/>
        </p:nvSpPr>
        <p:spPr>
          <a:xfrm>
            <a:off x="287383" y="278530"/>
            <a:ext cx="116128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They hunted in small family groups for animals like jackrabbits, antelope, and waterfowl.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19E664-2913-4A54-5875-5459AD7AF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4893" y="2250499"/>
            <a:ext cx="6868882" cy="450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804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1AE3B4-5BED-C0F5-4052-0685F5FF67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4" r="-1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4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2FD541-795C-8AC1-0F41-506BF6BBA7FC}"/>
              </a:ext>
            </a:extLst>
          </p:cNvPr>
          <p:cNvSpPr txBox="1"/>
          <p:nvPr/>
        </p:nvSpPr>
        <p:spPr>
          <a:xfrm>
            <a:off x="611258" y="341930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latin typeface="Bookman Old Style" panose="02050604050505020204" pitchFamily="18" charset="0"/>
              </a:rPr>
              <a:t>They gathered pine nuts and berries and dug roots and tubers.  They also fished and farmed small areas of land where available.</a:t>
            </a:r>
          </a:p>
        </p:txBody>
      </p:sp>
    </p:spTree>
    <p:extLst>
      <p:ext uri="{BB962C8B-B14F-4D97-AF65-F5344CB8AC3E}">
        <p14:creationId xmlns:p14="http://schemas.microsoft.com/office/powerpoint/2010/main" val="237650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63D8DE-1235-6053-4BE0-8AE711E8C8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568" b="512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2FD541-795C-8AC1-0F41-506BF6BBA7FC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anose="02050604050505020204" pitchFamily="18" charset="0"/>
                <a:ea typeface="+mj-ea"/>
                <a:cs typeface="+mj-cs"/>
              </a:rPr>
              <a:t>Many lived in Tipis and owned few possessions.</a:t>
            </a:r>
          </a:p>
        </p:txBody>
      </p:sp>
      <p:cxnSp>
        <p:nvCxnSpPr>
          <p:cNvPr id="17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1429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2FD541-795C-8AC1-0F41-506BF6BBA7FC}"/>
              </a:ext>
            </a:extLst>
          </p:cNvPr>
          <p:cNvSpPr txBox="1"/>
          <p:nvPr/>
        </p:nvSpPr>
        <p:spPr>
          <a:xfrm>
            <a:off x="287383" y="418012"/>
            <a:ext cx="116128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These Natives were excellent craftsmen, weaving decorative baskets, painting pottery, and making jewelry.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B1139B-E1AA-65F1-DBFE-ECCB8BE67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1948" y="2438834"/>
            <a:ext cx="7143750" cy="41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110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421</Words>
  <Application>Microsoft Office PowerPoint</Application>
  <PresentationFormat>Widescreen</PresentationFormat>
  <Paragraphs>30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Bookman Old Style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Runkle</dc:creator>
  <cp:lastModifiedBy>Michael Runkle</cp:lastModifiedBy>
  <cp:revision>11</cp:revision>
  <dcterms:created xsi:type="dcterms:W3CDTF">2023-09-15T17:50:21Z</dcterms:created>
  <dcterms:modified xsi:type="dcterms:W3CDTF">2024-09-30T12:20:42Z</dcterms:modified>
</cp:coreProperties>
</file>